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3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685F6C6-2F70-4E19-8DC5-D9E965379FC9}">
          <p14:sldIdLst>
            <p14:sldId id="283"/>
            <p14:sldId id="284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7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>
        <p:scale>
          <a:sx n="100" d="100"/>
          <a:sy n="100" d="100"/>
        </p:scale>
        <p:origin x="163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41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45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9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31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95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18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89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73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82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02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80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731A2BB-85C2-4703-A1EC-16AB24103BE0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55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4.xml"/><Relationship Id="rId18" Type="http://schemas.openxmlformats.org/officeDocument/2006/relationships/slide" Target="slide17.xml"/><Relationship Id="rId3" Type="http://schemas.openxmlformats.org/officeDocument/2006/relationships/slide" Target="slide25.xml"/><Relationship Id="rId21" Type="http://schemas.openxmlformats.org/officeDocument/2006/relationships/slide" Target="slide16.xml"/><Relationship Id="rId7" Type="http://schemas.openxmlformats.org/officeDocument/2006/relationships/slide" Target="slide11.xml"/><Relationship Id="rId12" Type="http://schemas.openxmlformats.org/officeDocument/2006/relationships/slide" Target="slide7.xml"/><Relationship Id="rId17" Type="http://schemas.openxmlformats.org/officeDocument/2006/relationships/slide" Target="slide19.xml"/><Relationship Id="rId2" Type="http://schemas.openxmlformats.org/officeDocument/2006/relationships/slide" Target="slide26.xml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11" Type="http://schemas.openxmlformats.org/officeDocument/2006/relationships/slide" Target="slide6.xml"/><Relationship Id="rId24" Type="http://schemas.openxmlformats.org/officeDocument/2006/relationships/slide" Target="slide15.xml"/><Relationship Id="rId5" Type="http://schemas.openxmlformats.org/officeDocument/2006/relationships/slide" Target="slide8.xml"/><Relationship Id="rId15" Type="http://schemas.openxmlformats.org/officeDocument/2006/relationships/slide" Target="slide24.xml"/><Relationship Id="rId23" Type="http://schemas.openxmlformats.org/officeDocument/2006/relationships/slide" Target="slide14.xml"/><Relationship Id="rId10" Type="http://schemas.openxmlformats.org/officeDocument/2006/relationships/slide" Target="slide5.xml"/><Relationship Id="rId19" Type="http://schemas.openxmlformats.org/officeDocument/2006/relationships/slide" Target="slide22.xml"/><Relationship Id="rId4" Type="http://schemas.openxmlformats.org/officeDocument/2006/relationships/slide" Target="slide27.xml"/><Relationship Id="rId9" Type="http://schemas.openxmlformats.org/officeDocument/2006/relationships/slide" Target="slide12.xml"/><Relationship Id="rId14" Type="http://schemas.openxmlformats.org/officeDocument/2006/relationships/slide" Target="slide20.xml"/><Relationship Id="rId22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slide" Target="slide25.xml"/><Relationship Id="rId18" Type="http://schemas.openxmlformats.org/officeDocument/2006/relationships/slide" Target="slide10.xml"/><Relationship Id="rId26" Type="http://schemas.openxmlformats.org/officeDocument/2006/relationships/slide" Target="slide19.xml"/><Relationship Id="rId3" Type="http://schemas.openxmlformats.org/officeDocument/2006/relationships/slide" Target="slide3.xml"/><Relationship Id="rId21" Type="http://schemas.openxmlformats.org/officeDocument/2006/relationships/slide" Target="slide20.xml"/><Relationship Id="rId7" Type="http://schemas.openxmlformats.org/officeDocument/2006/relationships/slide" Target="slide26.xml"/><Relationship Id="rId12" Type="http://schemas.openxmlformats.org/officeDocument/2006/relationships/slide" Target="slide9.xml"/><Relationship Id="rId17" Type="http://schemas.openxmlformats.org/officeDocument/2006/relationships/slide" Target="slide13.xml"/><Relationship Id="rId25" Type="http://schemas.openxmlformats.org/officeDocument/2006/relationships/slide" Target="slide17.xml"/><Relationship Id="rId2" Type="http://schemas.openxmlformats.org/officeDocument/2006/relationships/slide" Target="slide4.xml"/><Relationship Id="rId16" Type="http://schemas.openxmlformats.org/officeDocument/2006/relationships/slide" Target="slide7.xml"/><Relationship Id="rId20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24" Type="http://schemas.openxmlformats.org/officeDocument/2006/relationships/slide" Target="slide21.xml"/><Relationship Id="rId5" Type="http://schemas.openxmlformats.org/officeDocument/2006/relationships/slide" Target="slide6.xml"/><Relationship Id="rId15" Type="http://schemas.openxmlformats.org/officeDocument/2006/relationships/slide" Target="slide12.xml"/><Relationship Id="rId23" Type="http://schemas.openxmlformats.org/officeDocument/2006/relationships/slide" Target="slide23.xml"/><Relationship Id="rId10" Type="http://schemas.openxmlformats.org/officeDocument/2006/relationships/slide" Target="slide16.xml"/><Relationship Id="rId19" Type="http://schemas.openxmlformats.org/officeDocument/2006/relationships/slide" Target="slide18.xml"/><Relationship Id="rId4" Type="http://schemas.openxmlformats.org/officeDocument/2006/relationships/slide" Target="slide5.xml"/><Relationship Id="rId9" Type="http://schemas.openxmlformats.org/officeDocument/2006/relationships/slide" Target="slide24.xml"/><Relationship Id="rId14" Type="http://schemas.openxmlformats.org/officeDocument/2006/relationships/slide" Target="slide11.xml"/><Relationship Id="rId22" Type="http://schemas.openxmlformats.org/officeDocument/2006/relationships/slide" Target="slid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40676" y="4405584"/>
            <a:ext cx="7728439" cy="2572146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Разработка электронного контента по теме: «Анализ компьютерных игр»</a:t>
            </a:r>
            <a:endParaRPr lang="ru-RU" b="1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8431823" y="4960137"/>
            <a:ext cx="3760177" cy="146304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Шведова Софья, АДЭУ-211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4955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уход от реальности как негативное последствие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Эта проблема актуальна, если человек долго сидит за компьютером и если он очень проникается атмосферой игр, тем самым могут возникнуть трудности уже непосредственно в реальной среде, так как человек начнет воспринимать все как «игру». Особенно это касается </a:t>
            </a:r>
            <a:r>
              <a:rPr lang="en-US" dirty="0" smtClean="0"/>
              <a:t>VR-</a:t>
            </a:r>
            <a:r>
              <a:rPr lang="ru-RU" dirty="0" smtClean="0"/>
              <a:t>игр.</a:t>
            </a: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5122" name="Picture 2" descr="https://psy-files.ru/wp-content/uploads/4/c/6/4c66a460f11fe79e5d41b0bd11d911ee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24" y="3868513"/>
            <a:ext cx="5619168" cy="280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26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Влияние на эмоциональное </a:t>
            </a:r>
            <a:r>
              <a:rPr lang="ru-RU" b="1" dirty="0"/>
              <a:t>состояние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8" y="1966528"/>
            <a:ext cx="9720073" cy="402336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Игры </a:t>
            </a:r>
            <a:r>
              <a:rPr lang="ru-RU" dirty="0"/>
              <a:t>могут влиять на эмоциональное состояние </a:t>
            </a:r>
            <a:r>
              <a:rPr lang="ru-RU" dirty="0" smtClean="0"/>
              <a:t>людей: </a:t>
            </a:r>
            <a:r>
              <a:rPr lang="ru-RU" dirty="0"/>
              <a:t>некоторые игры способствуют релаксации и снятию </a:t>
            </a:r>
            <a:r>
              <a:rPr lang="ru-RU" dirty="0" smtClean="0"/>
              <a:t>стресса, но </a:t>
            </a:r>
            <a:r>
              <a:rPr lang="ru-RU" dirty="0"/>
              <a:t>важно учитывать эмоциональные реакции человека на игровой контент.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61" y="3307416"/>
            <a:ext cx="7780694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2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Образовательный потенциал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88540" y="1913548"/>
            <a:ext cx="500346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Некоторые компьютерные игры могут быть образовательными и помогать в усвоении новых знаний, например, игры могут обучать истории, математике или языкам благодаря через </a:t>
            </a:r>
            <a:r>
              <a:rPr lang="ru-RU" dirty="0"/>
              <a:t>интерактивный опыт, предоставляемый играми.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29" y="1913548"/>
            <a:ext cx="5581840" cy="412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9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Применение </a:t>
            </a:r>
            <a:r>
              <a:rPr lang="ru-RU" b="1" dirty="0"/>
              <a:t>машинного обучения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	Машинное </a:t>
            </a:r>
            <a:r>
              <a:rPr lang="ru-RU" dirty="0"/>
              <a:t>обучение используется в </a:t>
            </a:r>
            <a:r>
              <a:rPr lang="ru-RU" dirty="0" smtClean="0"/>
              <a:t>игровой </a:t>
            </a:r>
            <a:r>
              <a:rPr lang="ru-RU" dirty="0"/>
              <a:t>индустрии для</a:t>
            </a:r>
            <a:r>
              <a:rPr lang="ru-RU" dirty="0" smtClean="0"/>
              <a:t>: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1. Изучения </a:t>
            </a:r>
            <a:r>
              <a:rPr lang="ru-RU" dirty="0"/>
              <a:t>игроков, особенностей игры и использования искусственного интеллекта.</a:t>
            </a:r>
          </a:p>
          <a:p>
            <a:pPr marL="0" indent="0">
              <a:buNone/>
            </a:pPr>
            <a:r>
              <a:rPr lang="ru-RU" dirty="0" smtClean="0"/>
              <a:t>2. Уравнивания </a:t>
            </a:r>
            <a:r>
              <a:rPr lang="ru-RU" dirty="0"/>
              <a:t>шансов для обеспечения отсутствия преимущества искусственного интеллекта перед игроком.</a:t>
            </a:r>
          </a:p>
          <a:p>
            <a:pPr marL="0" indent="0">
              <a:buNone/>
            </a:pPr>
            <a:r>
              <a:rPr lang="ru-RU" dirty="0" smtClean="0"/>
              <a:t>3. Балансировки </a:t>
            </a:r>
            <a:r>
              <a:rPr lang="ru-RU" dirty="0"/>
              <a:t>персонажей и игровой среды в играх, где сражение происходит между несколькими командами.</a:t>
            </a:r>
          </a:p>
          <a:p>
            <a:pPr marL="0" indent="0">
              <a:buNone/>
            </a:pPr>
            <a:r>
              <a:rPr lang="ru-RU" dirty="0" smtClean="0"/>
              <a:t>4. Работы </a:t>
            </a:r>
            <a:r>
              <a:rPr lang="ru-RU" dirty="0"/>
              <a:t>с большими данными, которые поступают ежедневно и требуют оперативного анализа для предоставления игрокам лучшего опыта и исправления возможных ошибок.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2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Внедрение ИИ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84832"/>
            <a:ext cx="5263662" cy="371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	ИИ </a:t>
            </a:r>
            <a:r>
              <a:rPr lang="ru-RU" dirty="0"/>
              <a:t>в играх — это набор алгоритмов, которые диктуют поведение NPC в разных ситуациях. Игровой ИИ неспособен на мышление или творчество, его действия предопределены разработчиками. Несмотря на такие ограничения, грамотно созданный ИИ подстраивается под ситуацию и меняет поведение в зависимости от контекста.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6146" name="Picture 2" descr="https://www.secuteck.ru/hubfs/SecuteckRu/News/e808d577-8062-5b7e-ae59-f7365b6529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06" y="1796194"/>
            <a:ext cx="5448978" cy="367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63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Разработка игр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5492" y="2118152"/>
            <a:ext cx="7699131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	Разработка </a:t>
            </a:r>
            <a:r>
              <a:rPr lang="ru-RU" dirty="0"/>
              <a:t>игр - это процесс создания видеоигр, начиная с идеи и дизайна, и заканчивая программированием, тестированием и выпуском готового продукта. Разработчики игр создают игровой мир, персонажей, сюжеты, уровни, </a:t>
            </a:r>
            <a:r>
              <a:rPr lang="ru-RU" dirty="0" err="1"/>
              <a:t>геймплей</a:t>
            </a:r>
            <a:r>
              <a:rPr lang="ru-RU" dirty="0"/>
              <a:t> и многое другое.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7170" name="Picture 2" descr="https://cdn.hackernoon.com/images/4Gum8Dod89bhd5H904iNVRVVmAi1-5tn3kwa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23" y="2118152"/>
            <a:ext cx="4139504" cy="27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45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Языки программирования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8" y="1966528"/>
            <a:ext cx="9720073" cy="402336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Наиболее </a:t>
            </a:r>
            <a:r>
              <a:rPr lang="ru-RU" dirty="0"/>
              <a:t>популярными языками программирования игровых продуктов являются такие: С++, </a:t>
            </a:r>
            <a:r>
              <a:rPr lang="ru-RU" dirty="0" err="1"/>
              <a:t>Java</a:t>
            </a:r>
            <a:r>
              <a:rPr lang="ru-RU" dirty="0"/>
              <a:t>, </a:t>
            </a:r>
            <a:r>
              <a:rPr lang="ru-RU" dirty="0" err="1"/>
              <a:t>JavaScript</a:t>
            </a:r>
            <a:r>
              <a:rPr lang="ru-RU" dirty="0"/>
              <a:t>, </a:t>
            </a:r>
            <a:r>
              <a:rPr lang="ru-RU" dirty="0" err="1"/>
              <a:t>Python</a:t>
            </a:r>
            <a:r>
              <a:rPr lang="ru-RU" dirty="0"/>
              <a:t>, </a:t>
            </a:r>
            <a:r>
              <a:rPr lang="ru-RU" dirty="0" err="1"/>
              <a:t>Swift</a:t>
            </a:r>
            <a:r>
              <a:rPr lang="ru-RU" dirty="0"/>
              <a:t> и C#. Новичку лучше всего начать с последнего</a:t>
            </a:r>
            <a:r>
              <a:rPr lang="ru-RU" dirty="0" smtClean="0"/>
              <a:t>. </a:t>
            </a:r>
            <a:r>
              <a:rPr lang="ru-RU" dirty="0"/>
              <a:t>Первый – самый сложный и требует серьезных навыков в программировании.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8194" name="Picture 2" descr="https://andreyex.ru/wp-content/uploads/2018/11/Top-5-yazykov-programmirovaniya-kotorye-dolzhny-znat-veb-razrabotchiki-v-2018-god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349" y="3774435"/>
            <a:ext cx="5134856" cy="296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10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Участие в турнирах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	Возможность </a:t>
            </a:r>
            <a:r>
              <a:rPr lang="ru-RU" dirty="0"/>
              <a:t>участвовать в соревнованиях по видеоиграм или </a:t>
            </a:r>
            <a:r>
              <a:rPr lang="ru-RU" dirty="0" err="1"/>
              <a:t>киберспорту</a:t>
            </a:r>
            <a:r>
              <a:rPr lang="ru-RU" dirty="0"/>
              <a:t> как игрок или зритель. Разыгрываемые призовые фонды могут достигать нескольких миллионов </a:t>
            </a:r>
            <a:r>
              <a:rPr lang="ru-RU" dirty="0" smtClean="0"/>
              <a:t>долларов. В </a:t>
            </a:r>
            <a:r>
              <a:rPr lang="ru-RU" dirty="0" err="1" smtClean="0"/>
              <a:t>киберспорт</a:t>
            </a:r>
            <a:r>
              <a:rPr lang="ru-RU" dirty="0" smtClean="0"/>
              <a:t> входят:</a:t>
            </a:r>
          </a:p>
          <a:p>
            <a:pPr marL="0" indent="0">
              <a:buNone/>
            </a:pPr>
            <a:r>
              <a:rPr lang="ru-RU" dirty="0" smtClean="0"/>
              <a:t>1. Команды</a:t>
            </a:r>
            <a:r>
              <a:rPr lang="ru-RU" dirty="0"/>
              <a:t>;</a:t>
            </a:r>
          </a:p>
          <a:p>
            <a:pPr marL="0" indent="0">
              <a:buNone/>
            </a:pPr>
            <a:r>
              <a:rPr lang="ru-RU" dirty="0" smtClean="0"/>
              <a:t>2. </a:t>
            </a:r>
            <a:r>
              <a:rPr lang="ru-RU" dirty="0"/>
              <a:t>Т</a:t>
            </a:r>
            <a:r>
              <a:rPr lang="ru-RU" dirty="0" smtClean="0"/>
              <a:t>ренеры</a:t>
            </a:r>
            <a:r>
              <a:rPr lang="ru-RU" dirty="0"/>
              <a:t>;</a:t>
            </a:r>
          </a:p>
          <a:p>
            <a:pPr marL="0" indent="0">
              <a:buNone/>
            </a:pPr>
            <a:r>
              <a:rPr lang="ru-RU" dirty="0" smtClean="0"/>
              <a:t>3. </a:t>
            </a:r>
            <a:r>
              <a:rPr lang="ru-RU" dirty="0"/>
              <a:t>М</a:t>
            </a:r>
            <a:r>
              <a:rPr lang="ru-RU" dirty="0" smtClean="0"/>
              <a:t>енеджеры</a:t>
            </a:r>
            <a:r>
              <a:rPr lang="ru-RU" dirty="0"/>
              <a:t>;</a:t>
            </a:r>
          </a:p>
          <a:p>
            <a:pPr marL="0" indent="0">
              <a:buNone/>
            </a:pPr>
            <a:r>
              <a:rPr lang="ru-RU" dirty="0" smtClean="0"/>
              <a:t>4. </a:t>
            </a:r>
            <a:r>
              <a:rPr lang="ru-RU" dirty="0"/>
              <a:t>Т</a:t>
            </a:r>
            <a:r>
              <a:rPr lang="ru-RU" dirty="0" smtClean="0"/>
              <a:t>ренировочные </a:t>
            </a:r>
            <a:r>
              <a:rPr lang="ru-RU" dirty="0"/>
              <a:t>сборы (</a:t>
            </a:r>
            <a:r>
              <a:rPr lang="ru-RU" dirty="0" err="1"/>
              <a:t>буткемпы</a:t>
            </a:r>
            <a:r>
              <a:rPr lang="ru-RU" dirty="0"/>
              <a:t>);</a:t>
            </a:r>
          </a:p>
          <a:p>
            <a:pPr marL="0" indent="0">
              <a:buNone/>
            </a:pPr>
            <a:r>
              <a:rPr lang="ru-RU" dirty="0" smtClean="0"/>
              <a:t>5. Турниры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6. </a:t>
            </a:r>
            <a:r>
              <a:rPr lang="ru-RU" dirty="0"/>
              <a:t>Т</a:t>
            </a:r>
            <a:r>
              <a:rPr lang="ru-RU" dirty="0" smtClean="0"/>
              <a:t>рансляции </a:t>
            </a:r>
            <a:r>
              <a:rPr lang="ru-RU" dirty="0"/>
              <a:t>с комментаторами (популярные </a:t>
            </a:r>
            <a:r>
              <a:rPr lang="ru-RU" dirty="0" err="1"/>
              <a:t>стриминговые</a:t>
            </a:r>
            <a:r>
              <a:rPr lang="ru-RU" dirty="0"/>
              <a:t> сервисы — </a:t>
            </a:r>
            <a:r>
              <a:rPr lang="ru-RU" dirty="0" err="1" smtClean="0"/>
              <a:t>Twitch</a:t>
            </a:r>
            <a:r>
              <a:rPr lang="ru-RU" dirty="0" smtClean="0"/>
              <a:t> и </a:t>
            </a:r>
            <a:r>
              <a:rPr lang="ru-RU" dirty="0" err="1" smtClean="0"/>
              <a:t>YouTube</a:t>
            </a:r>
            <a:r>
              <a:rPr lang="ru-RU" dirty="0" smtClean="0"/>
              <a:t>);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7. Судьи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484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Разработчик игр как способ привлечения клиентов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08072" y="2007882"/>
            <a:ext cx="5867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	Использование </a:t>
            </a:r>
            <a:r>
              <a:rPr lang="ru-RU" dirty="0"/>
              <a:t>игр как способа привлечения клиентов становится все более популярным в маркетинге. Компании могут разрабатывать игры, которые отражают их бренд или продукты, чтобы привлечь внимание потенциальных клиентов. Игры могут быть использованы для повышения узнаваемости бренда, улучшения взаимодействия с аудиторией и создания позитивного опыта взаимодействия с компанией.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9218" name="Picture 2" descr="https://www.comp-web-pro.ru/wp-content/uploads/2023/10/videogam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6" y="2090231"/>
            <a:ext cx="5810050" cy="32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08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67978" cy="1499616"/>
          </a:xfrm>
        </p:spPr>
        <p:txBody>
          <a:bodyPr/>
          <a:lstStyle/>
          <a:p>
            <a:r>
              <a:rPr lang="ru-RU" b="1" dirty="0" smtClean="0"/>
              <a:t>Читерство или «нечестная игра»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60684"/>
            <a:ext cx="5799992" cy="4997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	Нарушение </a:t>
            </a:r>
            <a:r>
              <a:rPr lang="ru-RU" dirty="0"/>
              <a:t>правил игры с целью получения нечестного преимущества над другими </a:t>
            </a:r>
            <a:r>
              <a:rPr lang="ru-RU" dirty="0" smtClean="0"/>
              <a:t>игроками, например, в </a:t>
            </a:r>
            <a:r>
              <a:rPr lang="en-US" dirty="0" smtClean="0"/>
              <a:t>CS</a:t>
            </a:r>
            <a:r>
              <a:rPr lang="ru-RU" dirty="0"/>
              <a:t> </a:t>
            </a:r>
            <a:r>
              <a:rPr lang="ru-RU" dirty="0" smtClean="0"/>
              <a:t>2 есть </a:t>
            </a:r>
            <a:r>
              <a:rPr lang="ru-RU" dirty="0" err="1" smtClean="0"/>
              <a:t>вх</a:t>
            </a:r>
            <a:r>
              <a:rPr lang="ru-RU" dirty="0" smtClean="0"/>
              <a:t> (возможность видеть сквозь стены), </a:t>
            </a:r>
            <a:r>
              <a:rPr lang="ru-RU" dirty="0" err="1" smtClean="0"/>
              <a:t>аим</a:t>
            </a:r>
            <a:r>
              <a:rPr lang="ru-RU" dirty="0" smtClean="0"/>
              <a:t> (автоматическое </a:t>
            </a:r>
            <a:r>
              <a:rPr lang="ru-RU" dirty="0" err="1" smtClean="0"/>
              <a:t>пристреливание</a:t>
            </a:r>
            <a:r>
              <a:rPr lang="ru-RU" dirty="0" smtClean="0"/>
              <a:t> в противника), в других играх еще может быть получение большого количества ресурсов сразу (в основном в офлайн играх) и т.д.</a:t>
            </a: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10242" name="Picture 2" descr="https://avatars.mds.yandex.net/i?id=673962f11a316142a511658f5ec0d5f3_l-9241199-images-thumbs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192" y="1928080"/>
            <a:ext cx="5453914" cy="306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0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944" y="558839"/>
            <a:ext cx="9720072" cy="1499616"/>
          </a:xfrm>
        </p:spPr>
        <p:txBody>
          <a:bodyPr/>
          <a:lstStyle/>
          <a:p>
            <a:r>
              <a:rPr lang="ru-RU" b="1" dirty="0" smtClean="0"/>
              <a:t>Структура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45943" y="1933245"/>
            <a:ext cx="5332713" cy="4774931"/>
          </a:xfrm>
        </p:spPr>
        <p:txBody>
          <a:bodyPr>
            <a:normAutofit fontScale="40000" lnSpcReduction="20000"/>
          </a:bodyPr>
          <a:lstStyle/>
          <a:p>
            <a:pPr marL="0" lvl="0">
              <a:lnSpc>
                <a:spcPct val="70000"/>
              </a:lnSpc>
            </a:pPr>
            <a:r>
              <a:rPr lang="ru-RU" sz="4000" b="1" dirty="0" smtClean="0"/>
              <a:t>1. Влияние игр на физическое здоровье </a:t>
            </a:r>
            <a:endParaRPr lang="ru-RU" sz="4000" b="1" dirty="0"/>
          </a:p>
          <a:p>
            <a:pPr marL="0">
              <a:lnSpc>
                <a:spcPct val="70000"/>
              </a:lnSpc>
            </a:pPr>
            <a:r>
              <a:rPr lang="ru-RU" sz="4000" dirty="0" smtClean="0"/>
              <a:t> - </a:t>
            </a:r>
            <a:r>
              <a:rPr lang="ru-RU" sz="4000" dirty="0">
                <a:hlinkClick r:id="rId2" action="ppaction://hlinksldjump"/>
              </a:rPr>
              <a:t>Влияние игр на сон</a:t>
            </a:r>
            <a:endParaRPr lang="ru-RU" sz="4000" dirty="0"/>
          </a:p>
          <a:p>
            <a:pPr marL="0">
              <a:lnSpc>
                <a:spcPct val="70000"/>
              </a:lnSpc>
            </a:pPr>
            <a:r>
              <a:rPr lang="ru-RU" sz="4000" dirty="0" smtClean="0"/>
              <a:t> - </a:t>
            </a:r>
            <a:r>
              <a:rPr lang="ru-RU" sz="4000" dirty="0">
                <a:hlinkClick r:id="rId3" action="ppaction://hlinksldjump"/>
              </a:rPr>
              <a:t>Сидячее положение</a:t>
            </a:r>
            <a:endParaRPr lang="ru-RU" sz="4000" dirty="0"/>
          </a:p>
          <a:p>
            <a:pPr marL="0">
              <a:lnSpc>
                <a:spcPct val="70000"/>
              </a:lnSpc>
            </a:pPr>
            <a:r>
              <a:rPr lang="ru-RU" sz="4000" dirty="0" smtClean="0"/>
              <a:t> - </a:t>
            </a:r>
            <a:r>
              <a:rPr lang="ru-RU" sz="4000" dirty="0">
                <a:hlinkClick r:id="rId4" action="ppaction://hlinksldjump"/>
              </a:rPr>
              <a:t>Рекомендации по здоровому </a:t>
            </a:r>
            <a:r>
              <a:rPr lang="ru-RU" sz="4000" dirty="0" err="1">
                <a:hlinkClick r:id="rId4" action="ppaction://hlinksldjump"/>
              </a:rPr>
              <a:t>геймингу</a:t>
            </a:r>
            <a:endParaRPr lang="ru-RU" sz="4000" dirty="0"/>
          </a:p>
          <a:p>
            <a:pPr marL="0" lvl="0">
              <a:lnSpc>
                <a:spcPct val="70000"/>
              </a:lnSpc>
            </a:pPr>
            <a:r>
              <a:rPr lang="ru-RU" sz="4000" b="1" dirty="0" smtClean="0"/>
              <a:t>2. Психологические </a:t>
            </a:r>
            <a:r>
              <a:rPr lang="ru-RU" sz="4000" b="1" dirty="0"/>
              <a:t>аспекты компьютерных игр</a:t>
            </a:r>
          </a:p>
          <a:p>
            <a:pPr marL="0">
              <a:lnSpc>
                <a:spcPct val="70000"/>
              </a:lnSpc>
            </a:pPr>
            <a:r>
              <a:rPr lang="ru-RU" sz="4000" dirty="0" smtClean="0"/>
              <a:t> - </a:t>
            </a:r>
            <a:r>
              <a:rPr lang="ru-RU" sz="4000" dirty="0">
                <a:hlinkClick r:id="rId5" action="ppaction://hlinksldjump"/>
              </a:rPr>
              <a:t>Когнитивное развитие</a:t>
            </a:r>
            <a:endParaRPr lang="ru-RU" sz="4000" dirty="0"/>
          </a:p>
          <a:p>
            <a:pPr marL="0">
              <a:lnSpc>
                <a:spcPct val="70000"/>
              </a:lnSpc>
            </a:pPr>
            <a:r>
              <a:rPr lang="ru-RU" sz="4000" dirty="0" smtClean="0"/>
              <a:t> - </a:t>
            </a:r>
            <a:r>
              <a:rPr lang="ru-RU" sz="4000" dirty="0">
                <a:hlinkClick r:id="rId6" action="ppaction://hlinksldjump"/>
              </a:rPr>
              <a:t>Зависимость от игр</a:t>
            </a:r>
            <a:endParaRPr lang="ru-RU" sz="4000" dirty="0"/>
          </a:p>
          <a:p>
            <a:pPr marL="0">
              <a:lnSpc>
                <a:spcPct val="70000"/>
              </a:lnSpc>
            </a:pPr>
            <a:r>
              <a:rPr lang="ru-RU" sz="4000" dirty="0" smtClean="0"/>
              <a:t> - </a:t>
            </a:r>
            <a:r>
              <a:rPr lang="ru-RU" sz="4000" dirty="0" smtClean="0">
                <a:hlinkClick r:id="rId7" action="ppaction://hlinksldjump"/>
              </a:rPr>
              <a:t>Влияние на эмоциональное </a:t>
            </a:r>
            <a:r>
              <a:rPr lang="ru-RU" sz="4000" dirty="0">
                <a:hlinkClick r:id="rId7" action="ppaction://hlinksldjump"/>
              </a:rPr>
              <a:t>состояние</a:t>
            </a:r>
            <a:endParaRPr lang="ru-RU" sz="4000" dirty="0"/>
          </a:p>
          <a:p>
            <a:pPr marL="0">
              <a:lnSpc>
                <a:spcPct val="70000"/>
              </a:lnSpc>
            </a:pPr>
            <a:r>
              <a:rPr lang="ru-RU" sz="4000" dirty="0" smtClean="0"/>
              <a:t> - </a:t>
            </a:r>
            <a:r>
              <a:rPr lang="ru-RU" sz="4000" dirty="0" smtClean="0">
                <a:hlinkClick r:id="rId8" action="ppaction://hlinksldjump"/>
              </a:rPr>
              <a:t>Уход </a:t>
            </a:r>
            <a:r>
              <a:rPr lang="ru-RU" sz="4000" dirty="0">
                <a:hlinkClick r:id="rId8" action="ppaction://hlinksldjump"/>
              </a:rPr>
              <a:t>от реальности как негативное </a:t>
            </a:r>
            <a:r>
              <a:rPr lang="ru-RU" sz="4000" dirty="0" smtClean="0">
                <a:hlinkClick r:id="rId8" action="ppaction://hlinksldjump"/>
              </a:rPr>
              <a:t>последствие</a:t>
            </a:r>
            <a:endParaRPr lang="ru-RU" sz="4000" dirty="0" smtClean="0"/>
          </a:p>
          <a:p>
            <a:pPr marL="0">
              <a:lnSpc>
                <a:spcPct val="70000"/>
              </a:lnSpc>
            </a:pPr>
            <a:r>
              <a:rPr lang="ru-RU" sz="4000" dirty="0" smtClean="0"/>
              <a:t> </a:t>
            </a:r>
            <a:r>
              <a:rPr lang="ru-RU" sz="4000" dirty="0"/>
              <a:t>- </a:t>
            </a:r>
            <a:r>
              <a:rPr lang="ru-RU" sz="4000" dirty="0" smtClean="0">
                <a:hlinkClick r:id="rId9" action="ppaction://hlinksldjump"/>
              </a:rPr>
              <a:t>Образовательный потенциал</a:t>
            </a:r>
            <a:endParaRPr lang="ru-RU" sz="4000" dirty="0" smtClean="0"/>
          </a:p>
          <a:p>
            <a:pPr marL="0">
              <a:lnSpc>
                <a:spcPct val="70000"/>
              </a:lnSpc>
            </a:pPr>
            <a:r>
              <a:rPr lang="ru-RU" sz="4000" b="1" dirty="0" smtClean="0"/>
              <a:t>3</a:t>
            </a:r>
            <a:r>
              <a:rPr lang="ru-RU" sz="4000" b="1" dirty="0"/>
              <a:t>. Технологии в компьютерных играх</a:t>
            </a:r>
          </a:p>
          <a:p>
            <a:pPr marL="0">
              <a:lnSpc>
                <a:spcPct val="70000"/>
              </a:lnSpc>
            </a:pPr>
            <a:r>
              <a:rPr lang="ru-RU" sz="4000" dirty="0"/>
              <a:t>  </a:t>
            </a:r>
            <a:r>
              <a:rPr lang="ru-RU" sz="4000" dirty="0" smtClean="0"/>
              <a:t>- </a:t>
            </a:r>
            <a:r>
              <a:rPr lang="ru-RU" sz="4000" dirty="0">
                <a:hlinkClick r:id="rId10" action="ppaction://hlinksldjump"/>
              </a:rPr>
              <a:t>Дополненная реальность</a:t>
            </a:r>
            <a:endParaRPr lang="ru-RU" sz="4000" dirty="0"/>
          </a:p>
          <a:p>
            <a:pPr marL="0">
              <a:lnSpc>
                <a:spcPct val="70000"/>
              </a:lnSpc>
            </a:pPr>
            <a:r>
              <a:rPr lang="ru-RU" sz="4000" dirty="0"/>
              <a:t> </a:t>
            </a:r>
            <a:r>
              <a:rPr lang="ru-RU" sz="4000" dirty="0" smtClean="0"/>
              <a:t> - </a:t>
            </a:r>
            <a:r>
              <a:rPr lang="ru-RU" sz="4000" dirty="0">
                <a:hlinkClick r:id="rId11" action="ppaction://hlinksldjump"/>
              </a:rPr>
              <a:t>ИИ</a:t>
            </a:r>
            <a:endParaRPr lang="ru-RU" sz="4000" dirty="0"/>
          </a:p>
          <a:p>
            <a:pPr marL="0">
              <a:lnSpc>
                <a:spcPct val="70000"/>
              </a:lnSpc>
            </a:pPr>
            <a:r>
              <a:rPr lang="ru-RU" sz="4000" dirty="0"/>
              <a:t>  </a:t>
            </a:r>
            <a:r>
              <a:rPr lang="ru-RU" sz="4000" dirty="0" smtClean="0"/>
              <a:t>- </a:t>
            </a:r>
            <a:r>
              <a:rPr lang="ru-RU" sz="4000" dirty="0">
                <a:hlinkClick r:id="rId12" action="ppaction://hlinksldjump"/>
              </a:rPr>
              <a:t>Машинное обучение</a:t>
            </a:r>
            <a:endParaRPr lang="ru-RU" sz="4000" dirty="0"/>
          </a:p>
          <a:p>
            <a:pPr marL="0">
              <a:lnSpc>
                <a:spcPct val="70000"/>
              </a:lnSpc>
            </a:pPr>
            <a:r>
              <a:rPr lang="ru-RU" sz="4000" dirty="0"/>
              <a:t>  </a:t>
            </a:r>
            <a:r>
              <a:rPr lang="ru-RU" sz="4000" dirty="0" smtClean="0"/>
              <a:t>- </a:t>
            </a:r>
            <a:r>
              <a:rPr lang="en-US" sz="4000" dirty="0">
                <a:hlinkClick r:id="rId13" action="ppaction://hlinksldjump"/>
              </a:rPr>
              <a:t>VR</a:t>
            </a:r>
            <a:endParaRPr lang="ru-RU" sz="4000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81585" y="1933245"/>
            <a:ext cx="6310415" cy="5002823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</a:pPr>
            <a:r>
              <a:rPr lang="ru-RU" sz="1600" b="1" dirty="0"/>
              <a:t>4. Монетизация в компьютерных играх</a:t>
            </a:r>
          </a:p>
          <a:p>
            <a:pPr>
              <a:lnSpc>
                <a:spcPct val="50000"/>
              </a:lnSpc>
            </a:pPr>
            <a:r>
              <a:rPr lang="ru-RU" sz="1600" dirty="0"/>
              <a:t>   </a:t>
            </a:r>
            <a:r>
              <a:rPr lang="ru-RU" sz="1600" dirty="0" smtClean="0"/>
              <a:t>- </a:t>
            </a:r>
            <a:r>
              <a:rPr lang="ru-RU" sz="1600" dirty="0">
                <a:hlinkClick r:id="rId14" action="ppaction://hlinksldjump"/>
              </a:rPr>
              <a:t>Киберспорт</a:t>
            </a:r>
            <a:endParaRPr lang="ru-RU" sz="1600" dirty="0"/>
          </a:p>
          <a:p>
            <a:pPr>
              <a:lnSpc>
                <a:spcPct val="50000"/>
              </a:lnSpc>
            </a:pPr>
            <a:r>
              <a:rPr lang="ru-RU" sz="1600" dirty="0"/>
              <a:t>   - </a:t>
            </a:r>
            <a:r>
              <a:rPr lang="ru-RU" sz="1600" dirty="0">
                <a:hlinkClick r:id="rId15" action="ppaction://hlinksldjump"/>
              </a:rPr>
              <a:t>Продажа скинов</a:t>
            </a:r>
            <a:endParaRPr lang="ru-RU" sz="1600" dirty="0"/>
          </a:p>
          <a:p>
            <a:pPr>
              <a:lnSpc>
                <a:spcPct val="50000"/>
              </a:lnSpc>
            </a:pPr>
            <a:r>
              <a:rPr lang="ru-RU" sz="1600" dirty="0"/>
              <a:t>   - </a:t>
            </a:r>
            <a:r>
              <a:rPr lang="ru-RU" sz="1600" dirty="0">
                <a:hlinkClick r:id="rId16" action="ppaction://hlinksldjump"/>
              </a:rPr>
              <a:t>Разработчик игр как способ привлечения </a:t>
            </a:r>
            <a:r>
              <a:rPr lang="ru-RU" sz="1600" dirty="0" smtClean="0">
                <a:hlinkClick r:id="rId16" action="ppaction://hlinksldjump"/>
              </a:rPr>
              <a:t>клиентов</a:t>
            </a:r>
            <a:endParaRPr lang="ru-RU" sz="1600" dirty="0" smtClean="0"/>
          </a:p>
          <a:p>
            <a:pPr>
              <a:lnSpc>
                <a:spcPct val="50000"/>
              </a:lnSpc>
            </a:pPr>
            <a:r>
              <a:rPr lang="ru-RU" sz="1600" b="1" dirty="0" smtClean="0"/>
              <a:t>5</a:t>
            </a:r>
            <a:r>
              <a:rPr lang="ru-RU" sz="1600" b="1" dirty="0"/>
              <a:t>. Возможности компьютерных игр</a:t>
            </a:r>
          </a:p>
          <a:p>
            <a:pPr>
              <a:lnSpc>
                <a:spcPct val="50000"/>
              </a:lnSpc>
            </a:pPr>
            <a:r>
              <a:rPr lang="ru-RU" sz="1600" dirty="0"/>
              <a:t>   - </a:t>
            </a:r>
            <a:r>
              <a:rPr lang="ru-RU" sz="1600" dirty="0" smtClean="0">
                <a:hlinkClick r:id="rId17" action="ppaction://hlinksldjump"/>
              </a:rPr>
              <a:t>«Читерство» </a:t>
            </a:r>
            <a:endParaRPr lang="ru-RU" sz="1600" dirty="0"/>
          </a:p>
          <a:p>
            <a:pPr>
              <a:lnSpc>
                <a:spcPct val="50000"/>
              </a:lnSpc>
            </a:pPr>
            <a:r>
              <a:rPr lang="ru-RU" sz="1600" dirty="0"/>
              <a:t>   - </a:t>
            </a:r>
            <a:r>
              <a:rPr lang="ru-RU" sz="1600" dirty="0">
                <a:hlinkClick r:id="rId18" action="ppaction://hlinksldjump"/>
              </a:rPr>
              <a:t>Участие в турнирах</a:t>
            </a:r>
            <a:endParaRPr lang="ru-RU" sz="1600" dirty="0"/>
          </a:p>
          <a:p>
            <a:pPr>
              <a:lnSpc>
                <a:spcPct val="50000"/>
              </a:lnSpc>
            </a:pPr>
            <a:r>
              <a:rPr lang="ru-RU" sz="1600" dirty="0"/>
              <a:t>   - </a:t>
            </a:r>
            <a:r>
              <a:rPr lang="ru-RU" sz="1600" dirty="0">
                <a:hlinkClick r:id="rId19" action="ppaction://hlinksldjump"/>
              </a:rPr>
              <a:t>Украшение инвентаря</a:t>
            </a:r>
            <a:endParaRPr lang="ru-RU" sz="1600" dirty="0"/>
          </a:p>
          <a:p>
            <a:pPr>
              <a:lnSpc>
                <a:spcPct val="50000"/>
              </a:lnSpc>
            </a:pPr>
            <a:r>
              <a:rPr lang="ru-RU" sz="1600" dirty="0"/>
              <a:t>   </a:t>
            </a:r>
            <a:r>
              <a:rPr lang="ru-RU" sz="1600" dirty="0" smtClean="0"/>
              <a:t>- </a:t>
            </a:r>
            <a:r>
              <a:rPr lang="ru-RU" sz="1600" dirty="0">
                <a:hlinkClick r:id="rId20" action="ppaction://hlinksldjump"/>
              </a:rPr>
              <a:t>Игровое сообщество</a:t>
            </a:r>
            <a:endParaRPr lang="ru-RU" sz="1600" dirty="0"/>
          </a:p>
          <a:p>
            <a:pPr>
              <a:lnSpc>
                <a:spcPct val="50000"/>
              </a:lnSpc>
            </a:pPr>
            <a:r>
              <a:rPr lang="ru-RU" sz="1600" b="1" dirty="0" smtClean="0"/>
              <a:t>6</a:t>
            </a:r>
            <a:r>
              <a:rPr lang="ru-RU" sz="1600" b="1" dirty="0"/>
              <a:t>. Программирование в компьютерных играх</a:t>
            </a:r>
          </a:p>
          <a:p>
            <a:pPr>
              <a:lnSpc>
                <a:spcPct val="50000"/>
              </a:lnSpc>
            </a:pPr>
            <a:r>
              <a:rPr lang="ru-RU" sz="1600" dirty="0"/>
              <a:t>   </a:t>
            </a:r>
            <a:r>
              <a:rPr lang="ru-RU" sz="1600" dirty="0" smtClean="0"/>
              <a:t>- </a:t>
            </a:r>
            <a:r>
              <a:rPr lang="ru-RU" sz="1600" dirty="0">
                <a:hlinkClick r:id="rId21" action="ppaction://hlinksldjump"/>
              </a:rPr>
              <a:t>Языки программирования</a:t>
            </a:r>
            <a:endParaRPr lang="ru-RU" sz="1600" dirty="0"/>
          </a:p>
          <a:p>
            <a:pPr>
              <a:lnSpc>
                <a:spcPct val="50000"/>
              </a:lnSpc>
            </a:pPr>
            <a:r>
              <a:rPr lang="ru-RU" sz="1600" dirty="0"/>
              <a:t>   </a:t>
            </a:r>
            <a:r>
              <a:rPr lang="ru-RU" sz="1600" dirty="0" smtClean="0"/>
              <a:t>- </a:t>
            </a:r>
            <a:r>
              <a:rPr lang="ru-RU" sz="1600" dirty="0">
                <a:hlinkClick r:id="rId22" action="ppaction://hlinksldjump"/>
              </a:rPr>
              <a:t>Применение машинного обучения</a:t>
            </a:r>
            <a:endParaRPr lang="ru-RU" sz="1600" dirty="0"/>
          </a:p>
          <a:p>
            <a:pPr>
              <a:lnSpc>
                <a:spcPct val="50000"/>
              </a:lnSpc>
            </a:pPr>
            <a:r>
              <a:rPr lang="ru-RU" sz="1600" dirty="0"/>
              <a:t>   </a:t>
            </a:r>
            <a:r>
              <a:rPr lang="ru-RU" sz="1600" dirty="0" smtClean="0"/>
              <a:t>- </a:t>
            </a:r>
            <a:r>
              <a:rPr lang="ru-RU" sz="1600" dirty="0" smtClean="0">
                <a:hlinkClick r:id="rId23" action="ppaction://hlinksldjump"/>
              </a:rPr>
              <a:t>Внедрение </a:t>
            </a:r>
            <a:r>
              <a:rPr lang="ru-RU" sz="1600" dirty="0">
                <a:hlinkClick r:id="rId23" action="ppaction://hlinksldjump"/>
              </a:rPr>
              <a:t>ИИ</a:t>
            </a:r>
            <a:endParaRPr lang="ru-RU" sz="1600" dirty="0"/>
          </a:p>
          <a:p>
            <a:pPr>
              <a:lnSpc>
                <a:spcPct val="50000"/>
              </a:lnSpc>
            </a:pPr>
            <a:r>
              <a:rPr lang="ru-RU" sz="1600" dirty="0"/>
              <a:t>   </a:t>
            </a:r>
            <a:r>
              <a:rPr lang="ru-RU" sz="1600" dirty="0" smtClean="0"/>
              <a:t>- </a:t>
            </a:r>
            <a:r>
              <a:rPr lang="ru-RU" sz="1600" dirty="0" smtClean="0">
                <a:hlinkClick r:id="rId24" action="ppaction://hlinksldjump"/>
              </a:rPr>
              <a:t>Разработка </a:t>
            </a:r>
            <a:r>
              <a:rPr lang="ru-RU" sz="1600" dirty="0">
                <a:hlinkClick r:id="rId24" action="ppaction://hlinksldjump"/>
              </a:rPr>
              <a:t>игры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4666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Киберспорт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52002"/>
            <a:ext cx="10515600" cy="2614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	Соревновательная </a:t>
            </a:r>
            <a:r>
              <a:rPr lang="ru-RU" dirty="0"/>
              <a:t>игровая деятельность на профессиональном уровне, требующая высокого уровня мастерства и </a:t>
            </a:r>
            <a:r>
              <a:rPr lang="ru-RU" dirty="0" smtClean="0"/>
              <a:t>координации, где можно получить деньги, если занять призовые места</a:t>
            </a:r>
            <a:r>
              <a:rPr lang="ru-RU" dirty="0"/>
              <a:t>. Все </a:t>
            </a:r>
            <a:r>
              <a:rPr lang="ru-RU" dirty="0" err="1"/>
              <a:t>киберспортивные</a:t>
            </a:r>
            <a:r>
              <a:rPr lang="ru-RU" dirty="0"/>
              <a:t> дисциплины делятся на несколько основных классов, различаемых свойствами пространств, моделей, игровой задачей и развиваемыми игровыми навыками </a:t>
            </a:r>
            <a:r>
              <a:rPr lang="ru-RU" dirty="0" err="1" smtClean="0"/>
              <a:t>киберспортсменов</a:t>
            </a:r>
            <a:r>
              <a:rPr lang="ru-RU" dirty="0" smtClean="0"/>
              <a:t>: </a:t>
            </a:r>
            <a:r>
              <a:rPr lang="ru-RU" dirty="0" err="1"/>
              <a:t>шутеры</a:t>
            </a:r>
            <a:r>
              <a:rPr lang="ru-RU" dirty="0"/>
              <a:t> от первого лица, стратегии в реальном времени, спортивные симуляторы, </a:t>
            </a:r>
            <a:r>
              <a:rPr lang="ru-RU" dirty="0" err="1"/>
              <a:t>автосимуляторы</a:t>
            </a:r>
            <a:r>
              <a:rPr lang="ru-RU" dirty="0"/>
              <a:t>, </a:t>
            </a:r>
            <a:r>
              <a:rPr lang="ru-RU" dirty="0" err="1"/>
              <a:t>авиасимуляторы</a:t>
            </a:r>
            <a:r>
              <a:rPr lang="ru-RU" dirty="0"/>
              <a:t>, </a:t>
            </a:r>
            <a:r>
              <a:rPr lang="ru-RU" dirty="0" err="1"/>
              <a:t>файтинги</a:t>
            </a:r>
            <a:r>
              <a:rPr lang="ru-RU" dirty="0"/>
              <a:t>, командные ролевые игры с элементами тактико-стратегической </a:t>
            </a:r>
            <a:r>
              <a:rPr lang="ru-RU" dirty="0" smtClean="0"/>
              <a:t>игры и т.д.</a:t>
            </a: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11266" name="Picture 2" descr="https://itandlife.ru/wp-content/uploads/2021/09/2-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65" y="4065710"/>
            <a:ext cx="3900912" cy="26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7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Модификации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7" y="1855177"/>
            <a:ext cx="9720073" cy="402336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Модификации </a:t>
            </a:r>
            <a:r>
              <a:rPr lang="ru-RU" dirty="0"/>
              <a:t>или "моды" - изменения или дополнения к игровому контенту, созданные сообществом игроков. Моды различаются по своему масштабу. Одни исправляют баги и ошибки игры или улучшают её графическую составляющую, другие добавляют новые элементы </a:t>
            </a:r>
            <a:r>
              <a:rPr lang="ru-RU" dirty="0" err="1"/>
              <a:t>геймплея</a:t>
            </a:r>
            <a:r>
              <a:rPr lang="ru-RU" dirty="0"/>
              <a:t>, а некоторые рассказывают полностью отдельную от оригинальной игры историю. Благодаря модам игры могут оставаться актуальными спустя много лет после своего </a:t>
            </a:r>
            <a:r>
              <a:rPr lang="ru-RU" dirty="0" smtClean="0"/>
              <a:t>выхода.</a:t>
            </a: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12290" name="Picture 2" descr="https://www.9minecraft.net/wp-content/uploads/2018/03/Greylight-Content-Pack-Mo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834" y="3853629"/>
            <a:ext cx="4752866" cy="268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29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Украшение инвентаря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8" y="1966528"/>
            <a:ext cx="9720073" cy="402336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Добавление </a:t>
            </a:r>
            <a:r>
              <a:rPr lang="ru-RU" dirty="0"/>
              <a:t>элементов стиля или персонализации к игровому инвентарю или </a:t>
            </a:r>
            <a:r>
              <a:rPr lang="ru-RU" dirty="0" smtClean="0"/>
              <a:t>персонажам, так называемые </a:t>
            </a:r>
            <a:r>
              <a:rPr lang="ru-RU" dirty="0" err="1" smtClean="0"/>
              <a:t>скины</a:t>
            </a:r>
            <a:r>
              <a:rPr lang="ru-RU" dirty="0" smtClean="0"/>
              <a:t>. С помощью них можно выразить свою индивидуальность или сделать </a:t>
            </a:r>
            <a:r>
              <a:rPr lang="ru-RU" dirty="0" err="1" smtClean="0"/>
              <a:t>геймплей</a:t>
            </a:r>
            <a:r>
              <a:rPr lang="ru-RU" dirty="0" smtClean="0"/>
              <a:t> более приятным.</a:t>
            </a: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13314" name="Picture 2" descr="https://lifeforgame.ru/wp-content/uploads/maxresdefault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85" y="3307656"/>
            <a:ext cx="5398478" cy="30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13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Игровое сообщество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7" y="1779453"/>
            <a:ext cx="9720073" cy="402336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Моды </a:t>
            </a:r>
            <a:r>
              <a:rPr lang="ru-RU" dirty="0"/>
              <a:t>различаются по своему масштабу. Одни исправляют баги и ошибки игры или улучшают её графическую составляющую, другие добавляют новые элементы </a:t>
            </a:r>
            <a:r>
              <a:rPr lang="ru-RU" dirty="0" err="1"/>
              <a:t>геймплея</a:t>
            </a:r>
            <a:r>
              <a:rPr lang="ru-RU" dirty="0"/>
              <a:t>, а некоторые рассказывают полностью отдельную от оригинальной игры историю. Благодаря модам игры могут оставаться актуальными спустя много лет после своего </a:t>
            </a:r>
            <a:r>
              <a:rPr lang="ru-RU" dirty="0" smtClean="0"/>
              <a:t>выхода.</a:t>
            </a: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14340" name="Picture 4" descr="https://gamele.ru/wp-content/uploads/2023/11/emula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165" y="3455376"/>
            <a:ext cx="4787541" cy="319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Продажа скинов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5246" y="2190139"/>
            <a:ext cx="53867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 err="1"/>
              <a:t>Скины</a:t>
            </a:r>
            <a:r>
              <a:rPr lang="ru-RU" dirty="0"/>
              <a:t> являются популярным способом индивидуализации персонажей и предметов в играх</a:t>
            </a:r>
            <a:r>
              <a:rPr lang="ru-RU" dirty="0" smtClean="0"/>
              <a:t>. </a:t>
            </a:r>
            <a:r>
              <a:rPr lang="ru-RU" dirty="0"/>
              <a:t>Некоторые </a:t>
            </a:r>
            <a:r>
              <a:rPr lang="ru-RU" dirty="0" err="1"/>
              <a:t>скины</a:t>
            </a:r>
            <a:r>
              <a:rPr lang="ru-RU" dirty="0"/>
              <a:t> являются предметами коллекционирования и статусными символами внутри игровых сообществ, которые могут иметь цену от пары копеек вплоть до нескольких миллионов рублей и </a:t>
            </a:r>
            <a:r>
              <a:rPr lang="ru-RU" dirty="0" smtClean="0"/>
              <a:t>выше.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sp>
        <p:nvSpPr>
          <p:cNvPr id="6" name="AutoShape 2" descr="https://gameinside.ua/wp-content/uploads/2022/01/av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https://gameinside.ua/wp-content/uploads/2022/01/avp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9" y="2496212"/>
            <a:ext cx="6263495" cy="342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4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cs typeface="Times New Roman" panose="02020603050405020304" pitchFamily="18" charset="0"/>
              </a:rPr>
              <a:t>Сидячее положение</a:t>
            </a:r>
            <a:endParaRPr lang="ru-RU" b="1" dirty="0"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Длительное </a:t>
            </a:r>
            <a:r>
              <a:rPr lang="ru-RU" dirty="0"/>
              <a:t>сидячее положение может привести к проблемам со спиной и осанкой. </a:t>
            </a:r>
            <a:r>
              <a:rPr lang="ru-RU" dirty="0" smtClean="0"/>
              <a:t>Регулярные </a:t>
            </a:r>
            <a:r>
              <a:rPr lang="ru-RU" dirty="0"/>
              <a:t>перерывы и упражнения могут снизить негативное влияние сидячего образа жизни.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17410" name="Picture 2" descr="https://avatars.mds.yandex.net/i?id=d707759a7bc82278697daaa0fd3d268b_l-5233928-images-thumbs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33" y="3398410"/>
            <a:ext cx="5459290" cy="327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94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Негативное влияние </a:t>
            </a:r>
            <a:r>
              <a:rPr lang="ru-RU" b="1" dirty="0"/>
              <a:t>игр на сон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Игры с яркой подсветкой и быстрыми действиями могут затруднить засыпание. Регулярное игровое время перед сном может нарушить циркадный ритм и качество сна. Рекомендуется избегать игр перед сном и установить определенное время завершения игровой сессии.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18434" name="Picture 2" descr="https://avatars.mds.yandex.net/i?id=6fbfd90f4c339bae5ab51ef36b91f369_l-10701700-images-thumbs&amp;n=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955" y="3800359"/>
            <a:ext cx="4609376" cy="299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Рекомендации </a:t>
            </a:r>
            <a:r>
              <a:rPr lang="ru-RU" b="1" dirty="0"/>
              <a:t>по здоровому </a:t>
            </a:r>
            <a:r>
              <a:rPr lang="ru-RU" b="1" dirty="0" err="1"/>
              <a:t>геймингу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Рекомендации </a:t>
            </a:r>
            <a:r>
              <a:rPr lang="ru-RU" dirty="0"/>
              <a:t>по здоровому </a:t>
            </a:r>
            <a:r>
              <a:rPr lang="ru-RU" dirty="0" err="1"/>
              <a:t>геймингу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 smtClean="0"/>
              <a:t>Соблюдайте </a:t>
            </a:r>
            <a:r>
              <a:rPr lang="ru-RU" dirty="0"/>
              <a:t>режим и планируйте время </a:t>
            </a:r>
            <a:r>
              <a:rPr lang="ru-RU" dirty="0" smtClean="0"/>
              <a:t>игры</a:t>
            </a:r>
          </a:p>
          <a:p>
            <a:pPr marL="514350" indent="-514350">
              <a:buAutoNum type="arabicPeriod"/>
            </a:pPr>
            <a:r>
              <a:rPr lang="ru-RU" dirty="0"/>
              <a:t>Заботьтесь о своем физическом здоровье: </a:t>
            </a:r>
            <a:r>
              <a:rPr lang="ru-RU" dirty="0" smtClean="0"/>
              <a:t>поддерживайте </a:t>
            </a:r>
            <a:r>
              <a:rPr lang="ru-RU" dirty="0"/>
              <a:t>правильную осанку и позу во время </a:t>
            </a:r>
            <a:r>
              <a:rPr lang="ru-RU" dirty="0" smtClean="0"/>
              <a:t>игры, делайте перерывы</a:t>
            </a:r>
          </a:p>
          <a:p>
            <a:pPr marL="514350" indent="-514350">
              <a:buAutoNum type="arabicPeriod"/>
            </a:pPr>
            <a:r>
              <a:rPr lang="ru-RU" dirty="0" smtClean="0"/>
              <a:t>Заботьтесь </a:t>
            </a:r>
            <a:r>
              <a:rPr lang="ru-RU" dirty="0"/>
              <a:t>о своем психическом </a:t>
            </a:r>
            <a:r>
              <a:rPr lang="ru-RU" dirty="0" smtClean="0"/>
              <a:t>здоровье: общайтесь </a:t>
            </a:r>
            <a:r>
              <a:rPr lang="ru-RU" dirty="0"/>
              <a:t>с людьми, </a:t>
            </a:r>
            <a:r>
              <a:rPr lang="ru-RU" dirty="0" smtClean="0"/>
              <a:t>уделяйте </a:t>
            </a:r>
            <a:r>
              <a:rPr lang="ru-RU" dirty="0"/>
              <a:t>время для отдыха и релаксации.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651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Прямая соединительная линия 291"/>
          <p:cNvCxnSpPr/>
          <p:nvPr/>
        </p:nvCxnSpPr>
        <p:spPr>
          <a:xfrm flipV="1">
            <a:off x="8484972" y="2694549"/>
            <a:ext cx="220466" cy="1234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8114754" y="2832539"/>
            <a:ext cx="307642" cy="1201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Овал 9">
            <a:hlinkClick r:id="rId2" action="ppaction://hlinksldjump"/>
          </p:cNvPr>
          <p:cNvSpPr/>
          <p:nvPr/>
        </p:nvSpPr>
        <p:spPr>
          <a:xfrm>
            <a:off x="8287962" y="2677642"/>
            <a:ext cx="333521" cy="307996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7" name="Прямая соединительная линия 86"/>
          <p:cNvCxnSpPr/>
          <p:nvPr/>
        </p:nvCxnSpPr>
        <p:spPr>
          <a:xfrm>
            <a:off x="8895416" y="2658711"/>
            <a:ext cx="927792" cy="43955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4" name="Овал 113"/>
          <p:cNvSpPr/>
          <p:nvPr/>
        </p:nvSpPr>
        <p:spPr>
          <a:xfrm>
            <a:off x="8228048" y="2277305"/>
            <a:ext cx="995355" cy="894547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8" name="Дуга 267"/>
          <p:cNvSpPr/>
          <p:nvPr/>
        </p:nvSpPr>
        <p:spPr>
          <a:xfrm>
            <a:off x="6229607" y="2661895"/>
            <a:ext cx="1611936" cy="1138137"/>
          </a:xfrm>
          <a:prstGeom prst="arc">
            <a:avLst>
              <a:gd name="adj1" fmla="val 11045712"/>
              <a:gd name="adj2" fmla="val 2073016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 rot="1766749">
            <a:off x="9867958" y="2853441"/>
            <a:ext cx="136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Образовательный потенциал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Овал 89"/>
          <p:cNvSpPr/>
          <p:nvPr/>
        </p:nvSpPr>
        <p:spPr>
          <a:xfrm>
            <a:off x="5999754" y="2970037"/>
            <a:ext cx="2273494" cy="2404820"/>
          </a:xfrm>
          <a:prstGeom prst="ellipse">
            <a:avLst/>
          </a:prstGeom>
          <a:ln w="57150">
            <a:solidFill>
              <a:srgbClr val="A2792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0" name="Прямая соединительная линия 159"/>
          <p:cNvCxnSpPr>
            <a:endCxn id="154" idx="2"/>
          </p:cNvCxnSpPr>
          <p:nvPr/>
        </p:nvCxnSpPr>
        <p:spPr>
          <a:xfrm>
            <a:off x="4348069" y="4269793"/>
            <a:ext cx="978911" cy="33625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>
            <a:stCxn id="105" idx="7"/>
          </p:cNvCxnSpPr>
          <p:nvPr/>
        </p:nvCxnSpPr>
        <p:spPr>
          <a:xfrm flipV="1">
            <a:off x="7618287" y="1246376"/>
            <a:ext cx="440604" cy="604158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6734" y="-654514"/>
            <a:ext cx="9720072" cy="1499616"/>
          </a:xfrm>
        </p:spPr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7864" y="72828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hlinkClick r:id="rId3" action="ppaction://hlinksldjump"/>
              </a:rPr>
              <a:t> </a:t>
            </a:r>
            <a:endParaRPr lang="ru-RU" dirty="0">
              <a:hlinkClick r:id="rId3" action="ppaction://hlinksldjump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12577" y="3569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Овал 6">
            <a:hlinkClick r:id="rId4" action="ppaction://hlinksldjump"/>
          </p:cNvPr>
          <p:cNvSpPr/>
          <p:nvPr/>
        </p:nvSpPr>
        <p:spPr>
          <a:xfrm>
            <a:off x="5110518" y="2470364"/>
            <a:ext cx="341592" cy="335362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hlinkClick r:id="rId5" action="ppaction://hlinksldjump"/>
          </p:cNvPr>
          <p:cNvSpPr/>
          <p:nvPr/>
        </p:nvSpPr>
        <p:spPr>
          <a:xfrm>
            <a:off x="5913302" y="2872951"/>
            <a:ext cx="316705" cy="307368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 rot="20326477">
            <a:off x="8414470" y="2774480"/>
            <a:ext cx="1047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Виртуальная реальность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>
            <a:endCxn id="7" idx="1"/>
          </p:cNvCxnSpPr>
          <p:nvPr/>
        </p:nvCxnSpPr>
        <p:spPr>
          <a:xfrm>
            <a:off x="4177342" y="2003885"/>
            <a:ext cx="983201" cy="5155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407131" y="2700156"/>
            <a:ext cx="497790" cy="26476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8" idx="5"/>
          </p:cNvCxnSpPr>
          <p:nvPr/>
        </p:nvCxnSpPr>
        <p:spPr>
          <a:xfrm>
            <a:off x="6183627" y="3135306"/>
            <a:ext cx="93008" cy="499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908933">
            <a:off x="4513045" y="2698847"/>
            <a:ext cx="114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Дополненная</a:t>
            </a: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реальность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 rot="938953">
            <a:off x="5792904" y="3157789"/>
            <a:ext cx="507684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ИИ</a:t>
            </a:r>
            <a:endParaRPr lang="ru-RU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 rot="20593426">
            <a:off x="7739849" y="3068356"/>
            <a:ext cx="897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Машинное</a:t>
            </a: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</a:t>
            </a:r>
          </a:p>
        </p:txBody>
      </p:sp>
      <p:sp>
        <p:nvSpPr>
          <p:cNvPr id="74" name="TextBox 73"/>
          <p:cNvSpPr txBox="1"/>
          <p:nvPr/>
        </p:nvSpPr>
        <p:spPr>
          <a:xfrm rot="1676416">
            <a:off x="3765308" y="1672717"/>
            <a:ext cx="2375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</a:t>
            </a:r>
            <a:r>
              <a:rPr lang="ru-RU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компьютерных</a:t>
            </a:r>
            <a:r>
              <a:rPr lang="ru-RU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играх</a:t>
            </a:r>
            <a:endParaRPr lang="ru-RU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Овал 75">
            <a:hlinkClick r:id="rId6" action="ppaction://hlinksldjump"/>
          </p:cNvPr>
          <p:cNvSpPr/>
          <p:nvPr/>
        </p:nvSpPr>
        <p:spPr>
          <a:xfrm>
            <a:off x="6379760" y="1266551"/>
            <a:ext cx="293077" cy="298976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82" name="Прямая соединительная линия 81"/>
          <p:cNvCxnSpPr/>
          <p:nvPr/>
        </p:nvCxnSpPr>
        <p:spPr>
          <a:xfrm>
            <a:off x="6659476" y="1485925"/>
            <a:ext cx="371037" cy="17048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>
            <a:off x="7115784" y="1688358"/>
            <a:ext cx="235127" cy="13998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>
            <a:off x="8112668" y="2218747"/>
            <a:ext cx="825101" cy="45889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173343">
            <a:off x="6041738" y="832688"/>
            <a:ext cx="114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Когнитивное</a:t>
            </a: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 rot="1632574">
            <a:off x="8940231" y="1815656"/>
            <a:ext cx="1332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Уход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реальности как негативное последствие</a:t>
            </a:r>
          </a:p>
        </p:txBody>
      </p:sp>
      <p:sp>
        <p:nvSpPr>
          <p:cNvPr id="94" name="TextBox 93"/>
          <p:cNvSpPr txBox="1"/>
          <p:nvPr/>
        </p:nvSpPr>
        <p:spPr>
          <a:xfrm rot="1443168">
            <a:off x="7821014" y="1535190"/>
            <a:ext cx="1255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на эмоциональное состояние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Прямая соединительная линия 95"/>
          <p:cNvCxnSpPr/>
          <p:nvPr/>
        </p:nvCxnSpPr>
        <p:spPr>
          <a:xfrm>
            <a:off x="5427606" y="998698"/>
            <a:ext cx="990399" cy="38858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/>
          <p:nvPr/>
        </p:nvCxnSpPr>
        <p:spPr>
          <a:xfrm>
            <a:off x="9758830" y="3116237"/>
            <a:ext cx="844273" cy="45344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 rot="1428126">
            <a:off x="4039180" y="417140"/>
            <a:ext cx="2375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Психологические аспекты компьютерных игр</a:t>
            </a:r>
            <a:endParaRPr lang="ru-RU" sz="1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Овал 105">
            <a:hlinkClick r:id="rId7" action="ppaction://hlinksldjump"/>
          </p:cNvPr>
          <p:cNvSpPr/>
          <p:nvPr/>
        </p:nvSpPr>
        <p:spPr>
          <a:xfrm>
            <a:off x="7982057" y="998908"/>
            <a:ext cx="331197" cy="324940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7" name="Овал 106">
            <a:hlinkClick r:id="rId8" action="ppaction://hlinksldjump"/>
          </p:cNvPr>
          <p:cNvSpPr/>
          <p:nvPr/>
        </p:nvSpPr>
        <p:spPr>
          <a:xfrm>
            <a:off x="6699783" y="2183245"/>
            <a:ext cx="336208" cy="332637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09"/>
          <p:cNvCxnSpPr>
            <a:stCxn id="107" idx="6"/>
            <a:endCxn id="105" idx="3"/>
          </p:cNvCxnSpPr>
          <p:nvPr/>
        </p:nvCxnSpPr>
        <p:spPr>
          <a:xfrm flipV="1">
            <a:off x="7035991" y="2067647"/>
            <a:ext cx="353094" cy="281917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V="1">
            <a:off x="8257618" y="492928"/>
            <a:ext cx="367399" cy="519383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/>
          <p:cNvCxnSpPr/>
          <p:nvPr/>
        </p:nvCxnSpPr>
        <p:spPr>
          <a:xfrm>
            <a:off x="6181880" y="2329578"/>
            <a:ext cx="526034" cy="2885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 rot="178428">
            <a:off x="5816295" y="1663459"/>
            <a:ext cx="120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Рекомендации по здоровому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геймингу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044122" y="2159254"/>
            <a:ext cx="144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лияние на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идячее положение</a:t>
            </a:r>
          </a:p>
        </p:txBody>
      </p:sp>
      <p:sp>
        <p:nvSpPr>
          <p:cNvPr id="131" name="TextBox 130"/>
          <p:cNvSpPr txBox="1"/>
          <p:nvPr/>
        </p:nvSpPr>
        <p:spPr>
          <a:xfrm rot="652267">
            <a:off x="7333529" y="454967"/>
            <a:ext cx="114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Негативное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лияние игр на сон</a:t>
            </a:r>
          </a:p>
        </p:txBody>
      </p:sp>
      <p:sp>
        <p:nvSpPr>
          <p:cNvPr id="132" name="TextBox 131"/>
          <p:cNvSpPr txBox="1"/>
          <p:nvPr/>
        </p:nvSpPr>
        <p:spPr>
          <a:xfrm rot="1731605">
            <a:off x="8619594" y="449433"/>
            <a:ext cx="2375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игр на физическое здоровье</a:t>
            </a:r>
            <a:endParaRPr lang="ru-RU" sz="16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Овал 152">
            <a:hlinkClick r:id="rId9" action="ppaction://hlinksldjump"/>
          </p:cNvPr>
          <p:cNvSpPr/>
          <p:nvPr/>
        </p:nvSpPr>
        <p:spPr>
          <a:xfrm>
            <a:off x="3732381" y="4010086"/>
            <a:ext cx="311019" cy="324723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5" name="Прямая соединительная линия 154"/>
          <p:cNvCxnSpPr>
            <a:stCxn id="152" idx="5"/>
            <a:endCxn id="153" idx="1"/>
          </p:cNvCxnSpPr>
          <p:nvPr/>
        </p:nvCxnSpPr>
        <p:spPr>
          <a:xfrm>
            <a:off x="3435785" y="3812165"/>
            <a:ext cx="342144" cy="2454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Прямая соединительная линия 157"/>
          <p:cNvCxnSpPr/>
          <p:nvPr/>
        </p:nvCxnSpPr>
        <p:spPr>
          <a:xfrm>
            <a:off x="1512883" y="2995959"/>
            <a:ext cx="1704634" cy="63534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865366" y="3112675"/>
            <a:ext cx="101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Киберспорт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 rot="957417">
            <a:off x="3323945" y="4283679"/>
            <a:ext cx="1014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Продажа скинов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 rot="649375">
            <a:off x="4776050" y="4861109"/>
            <a:ext cx="1014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 игр как способ привлечения клиентов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 rot="1259537">
            <a:off x="-29479" y="2117532"/>
            <a:ext cx="23751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Монетизация в компьютерных играх</a:t>
            </a:r>
            <a:endParaRPr lang="ru-RU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3" name="Прямая соединительная линия 172"/>
          <p:cNvCxnSpPr>
            <a:endCxn id="168" idx="2"/>
          </p:cNvCxnSpPr>
          <p:nvPr/>
        </p:nvCxnSpPr>
        <p:spPr>
          <a:xfrm flipV="1">
            <a:off x="1846327" y="3800032"/>
            <a:ext cx="820026" cy="20756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Прямая соединительная линия 174"/>
          <p:cNvCxnSpPr>
            <a:stCxn id="152" idx="7"/>
            <a:endCxn id="169" idx="2"/>
          </p:cNvCxnSpPr>
          <p:nvPr/>
        </p:nvCxnSpPr>
        <p:spPr>
          <a:xfrm flipV="1">
            <a:off x="3435785" y="3460785"/>
            <a:ext cx="763269" cy="13037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7" name="Прямая соединительная линия 176"/>
          <p:cNvCxnSpPr>
            <a:stCxn id="169" idx="5"/>
          </p:cNvCxnSpPr>
          <p:nvPr/>
        </p:nvCxnSpPr>
        <p:spPr>
          <a:xfrm flipH="1">
            <a:off x="4375141" y="3566045"/>
            <a:ext cx="78132" cy="66385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Прямая соединительная линия 178"/>
          <p:cNvCxnSpPr>
            <a:stCxn id="171" idx="0"/>
            <a:endCxn id="170" idx="4"/>
          </p:cNvCxnSpPr>
          <p:nvPr/>
        </p:nvCxnSpPr>
        <p:spPr>
          <a:xfrm flipV="1">
            <a:off x="4277393" y="4407065"/>
            <a:ext cx="73860" cy="42507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1" name="Прямая соединительная линия 180"/>
          <p:cNvCxnSpPr/>
          <p:nvPr/>
        </p:nvCxnSpPr>
        <p:spPr>
          <a:xfrm flipV="1">
            <a:off x="4114297" y="5187711"/>
            <a:ext cx="138088" cy="79985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6" name="Прямая соединительная линия 185"/>
          <p:cNvCxnSpPr/>
          <p:nvPr/>
        </p:nvCxnSpPr>
        <p:spPr>
          <a:xfrm flipV="1">
            <a:off x="746760" y="4057641"/>
            <a:ext cx="929119" cy="25350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 rot="20933079">
            <a:off x="1325564" y="4154115"/>
            <a:ext cx="123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«Читерство»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 нечестные игры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 rot="1221023">
            <a:off x="3896139" y="2993912"/>
            <a:ext cx="1193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Модификации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 rot="450346">
            <a:off x="3222277" y="4767005"/>
            <a:ext cx="1014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Игровое сообщество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 rot="668076">
            <a:off x="4499389" y="3736080"/>
            <a:ext cx="1014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Украшение инвентаря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 rot="241403">
            <a:off x="2436795" y="4041920"/>
            <a:ext cx="1014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в турнирах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Овал 206">
            <a:hlinkClick r:id="rId10" action="ppaction://hlinksldjump"/>
          </p:cNvPr>
          <p:cNvSpPr/>
          <p:nvPr/>
        </p:nvSpPr>
        <p:spPr>
          <a:xfrm>
            <a:off x="7929485" y="4684668"/>
            <a:ext cx="347842" cy="365575"/>
          </a:xfrm>
          <a:prstGeom prst="ellipse">
            <a:avLst/>
          </a:prstGeom>
          <a:ln w="76200">
            <a:solidFill>
              <a:srgbClr val="A279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0" name="Овал 209">
            <a:hlinkClick r:id="rId11" action="ppaction://hlinksldjump"/>
          </p:cNvPr>
          <p:cNvSpPr/>
          <p:nvPr/>
        </p:nvSpPr>
        <p:spPr>
          <a:xfrm>
            <a:off x="6359819" y="3077726"/>
            <a:ext cx="309625" cy="307121"/>
          </a:xfrm>
          <a:prstGeom prst="ellipse">
            <a:avLst/>
          </a:prstGeom>
          <a:ln w="76200">
            <a:solidFill>
              <a:srgbClr val="A279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2" name="TextBox 211"/>
          <p:cNvSpPr txBox="1"/>
          <p:nvPr/>
        </p:nvSpPr>
        <p:spPr>
          <a:xfrm rot="20707165">
            <a:off x="265768" y="3375618"/>
            <a:ext cx="23751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компьютерных игр</a:t>
            </a:r>
            <a:endParaRPr lang="ru-RU" sz="16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877434" y="5001783"/>
            <a:ext cx="153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Языки программирования, 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 rot="21448007">
            <a:off x="7007022" y="3333275"/>
            <a:ext cx="1014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машинного обучения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 rot="21404951">
            <a:off x="5961344" y="3419086"/>
            <a:ext cx="12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ИИ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6190862" y="4211747"/>
            <a:ext cx="114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игр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8349899" y="4231274"/>
            <a:ext cx="23751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A27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Программирование в компьютерных играх</a:t>
            </a:r>
            <a:endParaRPr lang="ru-RU" sz="1600" b="1" dirty="0">
              <a:solidFill>
                <a:srgbClr val="A279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6" name="Прямая соединительная линия 165"/>
          <p:cNvCxnSpPr>
            <a:endCxn id="210" idx="2"/>
          </p:cNvCxnSpPr>
          <p:nvPr/>
        </p:nvCxnSpPr>
        <p:spPr>
          <a:xfrm>
            <a:off x="6257925" y="3175202"/>
            <a:ext cx="101894" cy="56085"/>
          </a:xfrm>
          <a:prstGeom prst="line">
            <a:avLst/>
          </a:prstGeom>
          <a:ln w="57150">
            <a:solidFill>
              <a:srgbClr val="A279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5" name="Прямая соединительная линия 204"/>
          <p:cNvCxnSpPr/>
          <p:nvPr/>
        </p:nvCxnSpPr>
        <p:spPr>
          <a:xfrm>
            <a:off x="7312899" y="1806387"/>
            <a:ext cx="325945" cy="20161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7" name="Овал 76">
            <a:hlinkClick r:id="rId12" action="ppaction://hlinksldjump"/>
          </p:cNvPr>
          <p:cNvSpPr/>
          <p:nvPr/>
        </p:nvSpPr>
        <p:spPr>
          <a:xfrm>
            <a:off x="6942365" y="1531206"/>
            <a:ext cx="300014" cy="29955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48" name="Прямая соединительная линия 247"/>
          <p:cNvCxnSpPr/>
          <p:nvPr/>
        </p:nvCxnSpPr>
        <p:spPr>
          <a:xfrm>
            <a:off x="7651921" y="1994001"/>
            <a:ext cx="538571" cy="28330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" name="Овал 104">
            <a:hlinkClick r:id="rId13" action="ppaction://hlinksldjump"/>
          </p:cNvPr>
          <p:cNvSpPr/>
          <p:nvPr/>
        </p:nvSpPr>
        <p:spPr>
          <a:xfrm>
            <a:off x="7341616" y="1805569"/>
            <a:ext cx="324140" cy="307043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Овал 77">
            <a:hlinkClick r:id="rId14" action="ppaction://hlinksldjump"/>
          </p:cNvPr>
          <p:cNvSpPr/>
          <p:nvPr/>
        </p:nvSpPr>
        <p:spPr>
          <a:xfrm>
            <a:off x="8031085" y="2096548"/>
            <a:ext cx="318814" cy="314624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Овал 79">
            <a:hlinkClick r:id="rId15" action="ppaction://hlinksldjump"/>
          </p:cNvPr>
          <p:cNvSpPr/>
          <p:nvPr/>
        </p:nvSpPr>
        <p:spPr>
          <a:xfrm>
            <a:off x="9758829" y="3040293"/>
            <a:ext cx="324686" cy="320564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80" name="Прямая соединительная линия 279"/>
          <p:cNvCxnSpPr/>
          <p:nvPr/>
        </p:nvCxnSpPr>
        <p:spPr>
          <a:xfrm flipV="1">
            <a:off x="7769838" y="2964923"/>
            <a:ext cx="189963" cy="935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7" name="Прямая соединительная линия 276"/>
          <p:cNvCxnSpPr/>
          <p:nvPr/>
        </p:nvCxnSpPr>
        <p:spPr>
          <a:xfrm flipV="1">
            <a:off x="7571017" y="3055069"/>
            <a:ext cx="203882" cy="116007"/>
          </a:xfrm>
          <a:prstGeom prst="line">
            <a:avLst/>
          </a:prstGeom>
          <a:ln w="57150">
            <a:solidFill>
              <a:srgbClr val="A279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Овал 8">
            <a:hlinkClick r:id="rId16" action="ppaction://hlinksldjump"/>
          </p:cNvPr>
          <p:cNvSpPr/>
          <p:nvPr/>
        </p:nvSpPr>
        <p:spPr>
          <a:xfrm>
            <a:off x="7837202" y="2845977"/>
            <a:ext cx="323155" cy="306203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9" name="Овал 208">
            <a:hlinkClick r:id="rId17" action="ppaction://hlinksldjump"/>
          </p:cNvPr>
          <p:cNvSpPr/>
          <p:nvPr/>
        </p:nvSpPr>
        <p:spPr>
          <a:xfrm>
            <a:off x="7422006" y="2995959"/>
            <a:ext cx="329117" cy="333981"/>
          </a:xfrm>
          <a:prstGeom prst="ellipse">
            <a:avLst/>
          </a:prstGeom>
          <a:ln w="76200">
            <a:solidFill>
              <a:srgbClr val="A279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5" name="Прямая соединительная линия 294"/>
          <p:cNvCxnSpPr/>
          <p:nvPr/>
        </p:nvCxnSpPr>
        <p:spPr>
          <a:xfrm flipV="1">
            <a:off x="8694435" y="2591770"/>
            <a:ext cx="180091" cy="10838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Овал 78">
            <a:hlinkClick r:id="rId18" action="ppaction://hlinksldjump"/>
          </p:cNvPr>
          <p:cNvSpPr/>
          <p:nvPr/>
        </p:nvSpPr>
        <p:spPr>
          <a:xfrm>
            <a:off x="8742543" y="2381168"/>
            <a:ext cx="347693" cy="333398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99" name="Прямая соединительная линия 298"/>
          <p:cNvCxnSpPr/>
          <p:nvPr/>
        </p:nvCxnSpPr>
        <p:spPr>
          <a:xfrm flipV="1">
            <a:off x="5545401" y="4595983"/>
            <a:ext cx="212662" cy="1976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4" name="Овал 153">
            <a:hlinkClick r:id="rId19" action="ppaction://hlinksldjump"/>
          </p:cNvPr>
          <p:cNvSpPr/>
          <p:nvPr/>
        </p:nvSpPr>
        <p:spPr>
          <a:xfrm>
            <a:off x="5326980" y="4437886"/>
            <a:ext cx="339580" cy="336327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1" name="Прямая соединительная линия 300"/>
          <p:cNvCxnSpPr/>
          <p:nvPr/>
        </p:nvCxnSpPr>
        <p:spPr>
          <a:xfrm flipV="1">
            <a:off x="5754301" y="4569626"/>
            <a:ext cx="236028" cy="25189"/>
          </a:xfrm>
          <a:prstGeom prst="line">
            <a:avLst/>
          </a:prstGeom>
          <a:ln w="57150">
            <a:solidFill>
              <a:srgbClr val="A279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Овал 207">
            <a:hlinkClick r:id="rId20" action="ppaction://hlinksldjump"/>
          </p:cNvPr>
          <p:cNvSpPr/>
          <p:nvPr/>
        </p:nvSpPr>
        <p:spPr>
          <a:xfrm>
            <a:off x="5824862" y="4430851"/>
            <a:ext cx="345432" cy="330265"/>
          </a:xfrm>
          <a:prstGeom prst="ellipse">
            <a:avLst/>
          </a:prstGeom>
          <a:ln w="76200">
            <a:solidFill>
              <a:srgbClr val="A279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5" name="Прямая соединительная линия 314"/>
          <p:cNvCxnSpPr/>
          <p:nvPr/>
        </p:nvCxnSpPr>
        <p:spPr>
          <a:xfrm flipV="1">
            <a:off x="2801257" y="3703621"/>
            <a:ext cx="287510" cy="7712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Прямая соединительная линия 317"/>
          <p:cNvCxnSpPr/>
          <p:nvPr/>
        </p:nvCxnSpPr>
        <p:spPr>
          <a:xfrm flipV="1">
            <a:off x="3044642" y="3646717"/>
            <a:ext cx="295922" cy="65894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2" name="Овал 151">
            <a:hlinkClick r:id="rId21" action="ppaction://hlinksldjump"/>
          </p:cNvPr>
          <p:cNvSpPr/>
          <p:nvPr/>
        </p:nvSpPr>
        <p:spPr>
          <a:xfrm>
            <a:off x="3153672" y="3545392"/>
            <a:ext cx="330516" cy="312544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8" name="Прямая соединительная линия 327"/>
          <p:cNvCxnSpPr/>
          <p:nvPr/>
        </p:nvCxnSpPr>
        <p:spPr>
          <a:xfrm>
            <a:off x="4028336" y="4219083"/>
            <a:ext cx="94747" cy="2438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4" name="Прямая соединительная линия 333"/>
          <p:cNvCxnSpPr/>
          <p:nvPr/>
        </p:nvCxnSpPr>
        <p:spPr>
          <a:xfrm>
            <a:off x="4122444" y="4244224"/>
            <a:ext cx="309899" cy="6692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0" name="Овал 169">
            <a:hlinkClick r:id="rId22" action="ppaction://hlinksldjump"/>
          </p:cNvPr>
          <p:cNvSpPr/>
          <p:nvPr/>
        </p:nvSpPr>
        <p:spPr>
          <a:xfrm>
            <a:off x="4191118" y="4087694"/>
            <a:ext cx="320270" cy="319371"/>
          </a:xfrm>
          <a:prstGeom prst="ellips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1" name="Овал 170">
            <a:hlinkClick r:id="rId23" action="ppaction://hlinksldjump"/>
          </p:cNvPr>
          <p:cNvSpPr/>
          <p:nvPr/>
        </p:nvSpPr>
        <p:spPr>
          <a:xfrm>
            <a:off x="4114297" y="4832139"/>
            <a:ext cx="326192" cy="339428"/>
          </a:xfrm>
          <a:prstGeom prst="ellips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9" name="Овал 168">
            <a:hlinkClick r:id="rId24" action="ppaction://hlinksldjump"/>
          </p:cNvPr>
          <p:cNvSpPr/>
          <p:nvPr/>
        </p:nvSpPr>
        <p:spPr>
          <a:xfrm>
            <a:off x="4199054" y="3311924"/>
            <a:ext cx="297836" cy="297721"/>
          </a:xfrm>
          <a:prstGeom prst="ellips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8" name="Овал 167">
            <a:hlinkClick r:id="rId25" action="ppaction://hlinksldjump"/>
          </p:cNvPr>
          <p:cNvSpPr/>
          <p:nvPr/>
        </p:nvSpPr>
        <p:spPr>
          <a:xfrm>
            <a:off x="2666353" y="3643760"/>
            <a:ext cx="306061" cy="312544"/>
          </a:xfrm>
          <a:prstGeom prst="ellips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7" name="Овал 166">
            <a:hlinkClick r:id="rId26" action="ppaction://hlinksldjump"/>
          </p:cNvPr>
          <p:cNvSpPr/>
          <p:nvPr/>
        </p:nvSpPr>
        <p:spPr>
          <a:xfrm>
            <a:off x="1696157" y="3863909"/>
            <a:ext cx="313510" cy="307711"/>
          </a:xfrm>
          <a:prstGeom prst="ellips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586795" y="764931"/>
            <a:ext cx="328801" cy="10856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/>
          <p:cNvSpPr txBox="1"/>
          <p:nvPr/>
        </p:nvSpPr>
        <p:spPr>
          <a:xfrm rot="979121">
            <a:off x="6934459" y="1186359"/>
            <a:ext cx="1149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от игр</a:t>
            </a:r>
          </a:p>
        </p:txBody>
      </p:sp>
      <p:sp>
        <p:nvSpPr>
          <p:cNvPr id="6" name="Овал 5"/>
          <p:cNvSpPr/>
          <p:nvPr/>
        </p:nvSpPr>
        <p:spPr>
          <a:xfrm>
            <a:off x="6863348" y="1427031"/>
            <a:ext cx="940337" cy="7720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Овал 102"/>
          <p:cNvSpPr/>
          <p:nvPr/>
        </p:nvSpPr>
        <p:spPr>
          <a:xfrm>
            <a:off x="5837760" y="2739310"/>
            <a:ext cx="940337" cy="7720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Овал 108"/>
          <p:cNvSpPr/>
          <p:nvPr/>
        </p:nvSpPr>
        <p:spPr>
          <a:xfrm>
            <a:off x="7334979" y="2730557"/>
            <a:ext cx="901461" cy="718487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Овал 110"/>
          <p:cNvSpPr/>
          <p:nvPr/>
        </p:nvSpPr>
        <p:spPr>
          <a:xfrm>
            <a:off x="2602198" y="3371887"/>
            <a:ext cx="940337" cy="7720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112" name="Овал 111"/>
          <p:cNvSpPr/>
          <p:nvPr/>
        </p:nvSpPr>
        <p:spPr>
          <a:xfrm>
            <a:off x="3685040" y="3857457"/>
            <a:ext cx="902469" cy="7720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113" name="Овал 112"/>
          <p:cNvSpPr/>
          <p:nvPr/>
        </p:nvSpPr>
        <p:spPr>
          <a:xfrm>
            <a:off x="5291833" y="4278336"/>
            <a:ext cx="940337" cy="7720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0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Виртуальная </a:t>
            </a:r>
            <a:r>
              <a:rPr lang="ru-RU" b="1" dirty="0" smtClean="0"/>
              <a:t>реальность (</a:t>
            </a:r>
            <a:r>
              <a:rPr lang="en-US" b="1" dirty="0" smtClean="0"/>
              <a:t>VR)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12473" y="1843100"/>
            <a:ext cx="596411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Технология</a:t>
            </a:r>
            <a:r>
              <a:rPr lang="ru-RU" dirty="0"/>
              <a:t>, позволяющая создавать </a:t>
            </a:r>
            <a:r>
              <a:rPr lang="ru-RU" dirty="0" err="1"/>
              <a:t>иммерсивные</a:t>
            </a:r>
            <a:r>
              <a:rPr lang="ru-RU" dirty="0"/>
              <a:t> симуляции с помощью виртуальных окружений. VR меняет способ взаимодействия с компьютерными приложениями, создавая ощущение присутствия в другом мире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	Большинство </a:t>
            </a:r>
            <a:r>
              <a:rPr lang="ru-RU" dirty="0"/>
              <a:t>VR-игр основаны на погружении игрока, как правило, через головной дисплей или гарнитуру и один или несколько контроллеров. Гарнитура обычно предоставляет два стереоскопических дисплея перед глазами пользователя для имитации 3D-пространства.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1026" name="Picture 2" descr="https://gimn62.ru/images/image/News/irina/virtualnaya-realnost-positive-vibe-2-1024x68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37" y="1878133"/>
            <a:ext cx="5251694" cy="35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Дополненная реальность (</a:t>
            </a:r>
            <a:r>
              <a:rPr lang="en-US" b="1" dirty="0"/>
              <a:t>AR)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8" y="1637344"/>
            <a:ext cx="9720073" cy="402336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AR — </a:t>
            </a:r>
            <a:r>
              <a:rPr lang="ru-RU" dirty="0"/>
              <a:t>это технология, которая позволяет через экраны девайсов дополнить реальный физический мир виртуальными изображениями, титрами, анимацией и другими визуальными эффектами. Пример — шлем Железного человека с системой навигации, прицеливания и другими сведениями, которые то и дело всплывают перед глазами героя.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2050" name="Picture 2" descr="https://appleinsider.ru/wp-content/uploads/2017/04/25-best-ar-apps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942" y="-12341321"/>
            <a:ext cx="5221177" cy="34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39" y="3366556"/>
            <a:ext cx="4542391" cy="33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Искусственный интеллект (ИИ)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Искусственный интеллект– </a:t>
            </a:r>
            <a:r>
              <a:rPr lang="ru-RU" dirty="0"/>
              <a:t>раздел информатики, который занимается решением когнитивных задач, обычно предназначаемых для человеческого интеллекта, таких как обучение, решение проблем и распознавание шаблонов.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1026" name="Picture 2" descr="https://static.tildacdn.com/tild3433-6465-4532-b837-306332326537/logo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29" y="3094892"/>
            <a:ext cx="5468817" cy="364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57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Машинное обучение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66687" y="1987122"/>
            <a:ext cx="5017477" cy="203975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Подраздел </a:t>
            </a:r>
            <a:r>
              <a:rPr lang="ru-RU" dirty="0"/>
              <a:t>ИИ, который изучает разработку алгоритмов и моделей, которые позволяют компьютерам "учиться" на основе данных и делать прогнозы или принимать решения без явного программирования.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2050" name="Picture 2" descr="https://finkult.com/wp-content/uploads/2023/04/mashinnoe-obucheni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190" y="1825625"/>
            <a:ext cx="5185317" cy="385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23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Когнитивное развитие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4127" y="1966528"/>
            <a:ext cx="9720073" cy="402336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Процесс развития познавательных способностей у человека, включая восприятие, мышление, память, решение проблем и языковые навыки.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074" y="2962728"/>
            <a:ext cx="6558012" cy="35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Зависимость от игр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99342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Изучение </a:t>
            </a:r>
            <a:r>
              <a:rPr lang="ru-RU" dirty="0"/>
              <a:t>влияния игровой активности на психологическое и физиологическое состояние человека, а также возможные проблемы зависимости</a:t>
            </a:r>
            <a:r>
              <a:rPr lang="ru-RU" dirty="0" smtClean="0"/>
              <a:t>. Является довольно распространенной проблемой среди геймеров, так как они все свое время могут играть в игры, забывая даже поесть или поспать.</a:t>
            </a: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259099" y="580522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Вернуться к карте</a:t>
            </a:r>
            <a:endParaRPr lang="ru-RU" dirty="0"/>
          </a:p>
        </p:txBody>
      </p:sp>
      <p:pic>
        <p:nvPicPr>
          <p:cNvPr id="4098" name="Picture 2" descr="https://narcorehab.com/wp-content/uploads/2022/10/komp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056" y="1730115"/>
            <a:ext cx="4895729" cy="35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Дивиденд</Template>
  <TotalTime>3252</TotalTime>
  <Words>448</Words>
  <Application>Microsoft Office PowerPoint</Application>
  <PresentationFormat>Широкоэкранный</PresentationFormat>
  <Paragraphs>155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Calibri</vt:lpstr>
      <vt:lpstr>Times New Roman</vt:lpstr>
      <vt:lpstr>Tw Cen MT</vt:lpstr>
      <vt:lpstr>Tw Cen MT Condensed</vt:lpstr>
      <vt:lpstr>Wingdings 3</vt:lpstr>
      <vt:lpstr>Интеграл</vt:lpstr>
      <vt:lpstr>Разработка электронного контента по теме: «Анализ компьютерных игр»</vt:lpstr>
      <vt:lpstr>Структура</vt:lpstr>
      <vt:lpstr> </vt:lpstr>
      <vt:lpstr>Виртуальная реальность (VR)</vt:lpstr>
      <vt:lpstr>Дополненная реальность (AR)</vt:lpstr>
      <vt:lpstr>Искусственный интеллект (ИИ)</vt:lpstr>
      <vt:lpstr>Машинное обучение</vt:lpstr>
      <vt:lpstr>Когнитивное развитие</vt:lpstr>
      <vt:lpstr>Зависимость от игр</vt:lpstr>
      <vt:lpstr>уход от реальности как негативное последствие</vt:lpstr>
      <vt:lpstr>Влияние на эмоциональное состояние</vt:lpstr>
      <vt:lpstr>Образовательный потенциал</vt:lpstr>
      <vt:lpstr>Применение машинного обучения</vt:lpstr>
      <vt:lpstr>Внедрение ИИ</vt:lpstr>
      <vt:lpstr>Разработка игр</vt:lpstr>
      <vt:lpstr>Языки программирования</vt:lpstr>
      <vt:lpstr>Участие в турнирах</vt:lpstr>
      <vt:lpstr>Разработчик игр как способ привлечения клиентов</vt:lpstr>
      <vt:lpstr>Читерство или «нечестная игра»</vt:lpstr>
      <vt:lpstr>Киберспорт</vt:lpstr>
      <vt:lpstr>Модификации</vt:lpstr>
      <vt:lpstr>Украшение инвентаря</vt:lpstr>
      <vt:lpstr>Игровое сообщество</vt:lpstr>
      <vt:lpstr>Продажа скинов</vt:lpstr>
      <vt:lpstr>Сидячее положение</vt:lpstr>
      <vt:lpstr>Негативное влияние игр на сон</vt:lpstr>
      <vt:lpstr>Рекомендации по здоровому геймингу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Sonya</dc:creator>
  <cp:lastModifiedBy>Sonya</cp:lastModifiedBy>
  <cp:revision>53</cp:revision>
  <dcterms:created xsi:type="dcterms:W3CDTF">2024-02-17T17:40:55Z</dcterms:created>
  <dcterms:modified xsi:type="dcterms:W3CDTF">2024-03-01T13:39:19Z</dcterms:modified>
</cp:coreProperties>
</file>